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  <p:sldMasterId id="2147483684" r:id="rId2"/>
  </p:sldMasterIdLst>
  <p:notesMasterIdLst>
    <p:notesMasterId r:id="rId7"/>
  </p:notesMasterIdLst>
  <p:handoutMasterIdLst>
    <p:handoutMasterId r:id="rId8"/>
  </p:handoutMasterIdLst>
  <p:sldIdLst>
    <p:sldId id="256" r:id="rId3"/>
    <p:sldId id="293" r:id="rId4"/>
    <p:sldId id="294" r:id="rId5"/>
    <p:sldId id="269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FF"/>
    <a:srgbClr val="80008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491" autoAdjust="0"/>
  </p:normalViewPr>
  <p:slideViewPr>
    <p:cSldViewPr>
      <p:cViewPr varScale="1">
        <p:scale>
          <a:sx n="62" d="100"/>
          <a:sy n="62" d="100"/>
        </p:scale>
        <p:origin x="-148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8A63589-33A1-4D85-9B97-4A09DD31C45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227126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E2048E-998D-419A-96DA-B6980E9451D9}" type="datetimeFigureOut">
              <a:rPr lang="en-US" smtClean="0"/>
              <a:t>4/10/2018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6FD3B8-241C-4204-9A81-7A2DACA241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5401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6FD3B8-241C-4204-9A81-7A2DACA241A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8324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6FD3B8-241C-4204-9A81-7A2DACA241A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85681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2291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12292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 sz="2400">
                <a:latin typeface="Times New Roman" pitchFamily="18" charset="0"/>
              </a:endParaRPr>
            </a:p>
          </p:txBody>
        </p:sp>
        <p:grpSp>
          <p:nvGrpSpPr>
            <p:cNvPr id="12293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12294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latin typeface="Times New Roman" pitchFamily="18" charset="0"/>
                </a:endParaRPr>
              </a:p>
            </p:txBody>
          </p:sp>
          <p:sp>
            <p:nvSpPr>
              <p:cNvPr id="12295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latin typeface="Times New Roman" pitchFamily="18" charset="0"/>
                </a:endParaRPr>
              </a:p>
            </p:txBody>
          </p:sp>
          <p:sp>
            <p:nvSpPr>
              <p:cNvPr id="12296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latin typeface="Times New Roman" pitchFamily="18" charset="0"/>
                </a:endParaRPr>
              </a:p>
            </p:txBody>
          </p:sp>
          <p:sp>
            <p:nvSpPr>
              <p:cNvPr id="12297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latin typeface="Times New Roman" pitchFamily="18" charset="0"/>
                </a:endParaRPr>
              </a:p>
            </p:txBody>
          </p:sp>
          <p:sp>
            <p:nvSpPr>
              <p:cNvPr id="12298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latin typeface="Times New Roman" pitchFamily="18" charset="0"/>
                </a:endParaRPr>
              </a:p>
            </p:txBody>
          </p:sp>
          <p:sp>
            <p:nvSpPr>
              <p:cNvPr id="12299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latin typeface="Times New Roman" pitchFamily="18" charset="0"/>
                </a:endParaRPr>
              </a:p>
            </p:txBody>
          </p:sp>
          <p:sp>
            <p:nvSpPr>
              <p:cNvPr id="12300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latin typeface="Times New Roman" pitchFamily="18" charset="0"/>
                </a:endParaRPr>
              </a:p>
            </p:txBody>
          </p:sp>
          <p:sp>
            <p:nvSpPr>
              <p:cNvPr id="12301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latin typeface="Times New Roman" pitchFamily="18" charset="0"/>
                </a:endParaRPr>
              </a:p>
            </p:txBody>
          </p:sp>
          <p:sp>
            <p:nvSpPr>
              <p:cNvPr id="12302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latin typeface="Times New Roman" pitchFamily="18" charset="0"/>
                </a:endParaRPr>
              </a:p>
            </p:txBody>
          </p:sp>
          <p:sp>
            <p:nvSpPr>
              <p:cNvPr id="12303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12304" name="Rectangle 16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2305" name="Rectangle 1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2306" name="Rectangle 1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564212D8-718C-40C3-A33E-D5770AD0B0B2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2307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12308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F3C36BC-2279-4DFE-B9DA-3E07D0F09D44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430838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AF68225-9521-442E-A346-D220225FD718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394141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7B90218-97F6-4C25-B05B-C12AB2988C6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47" name="Rectangle 7"/>
          <p:cNvSpPr>
            <a:spLocks noChangeArrowheads="1"/>
          </p:cNvSpPr>
          <p:nvPr/>
        </p:nvSpPr>
        <p:spPr bwMode="auto">
          <a:xfrm>
            <a:off x="203200" y="965200"/>
            <a:ext cx="3175" cy="8096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z="2400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248" name="Rectangle 8"/>
          <p:cNvSpPr>
            <a:spLocks noChangeArrowheads="1"/>
          </p:cNvSpPr>
          <p:nvPr/>
        </p:nvSpPr>
        <p:spPr bwMode="auto">
          <a:xfrm>
            <a:off x="206375" y="1809750"/>
            <a:ext cx="58738" cy="31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z="2400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249" name="Rectangle 9"/>
          <p:cNvSpPr>
            <a:spLocks noChangeArrowheads="1"/>
          </p:cNvSpPr>
          <p:nvPr/>
        </p:nvSpPr>
        <p:spPr bwMode="auto">
          <a:xfrm>
            <a:off x="127000" y="5270500"/>
            <a:ext cx="3175" cy="5873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z="2400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10250" name="Picture 10" descr="BORCV60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0"/>
            <a:ext cx="449263" cy="6858000"/>
          </a:xfrm>
          <a:prstGeom prst="rect">
            <a:avLst/>
          </a:prstGeom>
          <a:noFill/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71990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B2E99D-901A-4996-BDB4-46030F8C9DB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71844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2CD4F5-0340-4A2F-AF22-7746F8179B3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42749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25BDA9-3FCF-474F-9230-09CEC410460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0758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5548AC-B85F-4D8E-9F2E-54B50283DAC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94894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AC7F68-B899-4683-A361-46584C8C0C9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788429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258BB4-4BC9-4D21-91D5-257F9E23BF3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546561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C76266-6954-4949-8B51-FFCDEE283AC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64371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27EEBFE-FD61-4835-818A-288F61CDC08E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8595743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EE50A0-0158-4BB1-BB03-58F4D720638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978732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4981BF-18D1-4523-A542-E805C0BA7534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728114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37FBC4-86EE-4562-9DE3-E9999427C2E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21430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85E03D3-98C6-4C1F-8D6A-5B669824FF60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305250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4770980-62E1-4E62-8229-828F69B9B7F1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493806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C9ADB67-905C-49F7-A1F7-16DC6EBA83AA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369976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50D7F4A-E8FE-48F0-BF2F-7548BC114AF0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083498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2F82AF1-7BAC-48F5-B951-E1C6C645FEA2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168976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57C34F1-5894-4844-9F7A-07918259DDF7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439440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D2E3C6E-81E1-4416-8FF6-1CA759CED0BE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033485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3.emf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endParaRPr lang="en-US" alt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fld id="{147CD93C-DFDE-4D91-A5DD-82CA61D76602}" type="slidenum">
              <a:rPr lang="en-US" altLang="en-US"/>
              <a:pPr/>
              <a:t>‹#›</a:t>
            </a:fld>
            <a:endParaRPr lang="en-US" altLang="en-US"/>
          </a:p>
        </p:txBody>
      </p:sp>
      <p:grpSp>
        <p:nvGrpSpPr>
          <p:cNvPr id="1126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1269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11270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11271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solidFill>
                  <a:schemeClr val="hlink"/>
                </a:solidFill>
              </a:endParaRPr>
            </a:p>
          </p:txBody>
        </p:sp>
        <p:sp>
          <p:nvSpPr>
            <p:cNvPr id="11272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solidFill>
                  <a:schemeClr val="hlink"/>
                </a:solidFill>
              </a:endParaRPr>
            </a:p>
          </p:txBody>
        </p:sp>
        <p:sp>
          <p:nvSpPr>
            <p:cNvPr id="11273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solidFill>
                  <a:schemeClr val="accent2"/>
                </a:solidFill>
              </a:endParaRPr>
            </a:p>
          </p:txBody>
        </p:sp>
        <p:sp>
          <p:nvSpPr>
            <p:cNvPr id="11274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solidFill>
                  <a:schemeClr val="hlink"/>
                </a:solidFill>
              </a:endParaRPr>
            </a:p>
          </p:txBody>
        </p:sp>
        <p:sp>
          <p:nvSpPr>
            <p:cNvPr id="11275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11276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solidFill>
                  <a:schemeClr val="accent2"/>
                </a:solidFill>
              </a:endParaRPr>
            </a:p>
          </p:txBody>
        </p:sp>
        <p:sp>
          <p:nvSpPr>
            <p:cNvPr id="11277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solidFill>
                  <a:schemeClr val="accent2"/>
                </a:solidFill>
              </a:endParaRPr>
            </a:p>
          </p:txBody>
        </p:sp>
      </p:grpSp>
      <p:sp>
        <p:nvSpPr>
          <p:cNvPr id="11278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1279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1280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3B284E2-7410-4505-A94B-5152042C85E3}" type="slidenum">
              <a:rPr lang="en-US" altLang="en-US">
                <a:solidFill>
                  <a:srgbClr val="000000"/>
                </a:solidFill>
                <a:latin typeface="Times New Roman"/>
              </a:rPr>
              <a:pPr/>
              <a:t>‹#›</a:t>
            </a:fld>
            <a:endParaRPr lang="en-US" altLang="en-US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9223" name="Picture 7" descr="BORCV606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4400" y="0"/>
            <a:ext cx="449263" cy="6858000"/>
          </a:xfrm>
          <a:prstGeom prst="rect">
            <a:avLst/>
          </a:prstGeom>
          <a:noFill/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4" name="Picture 8" descr="A_DBC064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09"/>
          <a:stretch>
            <a:fillRect/>
          </a:stretch>
        </p:blipFill>
        <p:spPr bwMode="auto">
          <a:xfrm>
            <a:off x="0" y="0"/>
            <a:ext cx="2971800" cy="995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79488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3563" y="1981200"/>
            <a:ext cx="1316037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73" name="Line 25"/>
          <p:cNvSpPr>
            <a:spLocks noChangeShapeType="1"/>
          </p:cNvSpPr>
          <p:nvPr/>
        </p:nvSpPr>
        <p:spPr bwMode="auto">
          <a:xfrm flipV="1">
            <a:off x="6781800" y="3657600"/>
            <a:ext cx="762000" cy="609600"/>
          </a:xfrm>
          <a:prstGeom prst="lin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 type="triangl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914400" y="-152400"/>
            <a:ext cx="8229600" cy="1295400"/>
          </a:xfrm>
          <a:solidFill>
            <a:schemeClr val="accent3"/>
          </a:solidFill>
        </p:spPr>
        <p:txBody>
          <a:bodyPr/>
          <a:lstStyle/>
          <a:p>
            <a:r>
              <a:rPr lang="en-US" altLang="en-US" sz="3200" dirty="0">
                <a:solidFill>
                  <a:schemeClr val="hlink"/>
                </a:solidFill>
              </a:rPr>
              <a:t>Me llamo_______________ Clase </a:t>
            </a:r>
            <a:r>
              <a:rPr lang="en-US" altLang="en-US" sz="3200" dirty="0" smtClean="0">
                <a:solidFill>
                  <a:schemeClr val="hlink"/>
                </a:solidFill>
              </a:rPr>
              <a:t>602 </a:t>
            </a:r>
            <a:r>
              <a:rPr lang="en-US" altLang="en-US" sz="3200" dirty="0">
                <a:solidFill>
                  <a:schemeClr val="hlink"/>
                </a:solidFill>
              </a:rPr>
              <a:t/>
            </a:r>
            <a:br>
              <a:rPr lang="en-US" altLang="en-US" sz="3200" dirty="0">
                <a:solidFill>
                  <a:schemeClr val="hlink"/>
                </a:solidFill>
              </a:rPr>
            </a:br>
            <a:r>
              <a:rPr lang="en-US" altLang="en-US" sz="3200" dirty="0">
                <a:solidFill>
                  <a:schemeClr val="hlink"/>
                </a:solidFill>
              </a:rPr>
              <a:t>La fecha es el </a:t>
            </a:r>
            <a:r>
              <a:rPr lang="en-US" altLang="en-US" sz="3200" dirty="0" smtClean="0">
                <a:solidFill>
                  <a:schemeClr val="hlink"/>
                </a:solidFill>
              </a:rPr>
              <a:t>10 de </a:t>
            </a:r>
            <a:r>
              <a:rPr lang="en-US" altLang="en-US" sz="3200" dirty="0" err="1" smtClean="0">
                <a:solidFill>
                  <a:schemeClr val="hlink"/>
                </a:solidFill>
              </a:rPr>
              <a:t>abril</a:t>
            </a:r>
            <a:r>
              <a:rPr lang="en-US" altLang="en-US" sz="3200" dirty="0" smtClean="0">
                <a:solidFill>
                  <a:schemeClr val="hlink"/>
                </a:solidFill>
              </a:rPr>
              <a:t> </a:t>
            </a:r>
            <a:r>
              <a:rPr lang="en-US" altLang="en-US" sz="3200" dirty="0">
                <a:solidFill>
                  <a:schemeClr val="hlink"/>
                </a:solidFill>
              </a:rPr>
              <a:t>del </a:t>
            </a:r>
            <a:r>
              <a:rPr lang="en-US" altLang="en-US" sz="3200" dirty="0" smtClean="0">
                <a:solidFill>
                  <a:schemeClr val="hlink"/>
                </a:solidFill>
              </a:rPr>
              <a:t>2018</a:t>
            </a:r>
            <a:endParaRPr lang="en-US" altLang="en-US" sz="3200" dirty="0">
              <a:solidFill>
                <a:schemeClr val="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" y="990600"/>
            <a:ext cx="8229600" cy="55626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800" b="1" dirty="0">
                <a:solidFill>
                  <a:srgbClr val="FF0000"/>
                </a:solidFill>
              </a:rPr>
              <a:t>Propósito # </a:t>
            </a:r>
            <a:r>
              <a:rPr lang="es-ES_tradnl" altLang="en-US" sz="2800" b="1" dirty="0" smtClean="0">
                <a:solidFill>
                  <a:srgbClr val="FF0000"/>
                </a:solidFill>
              </a:rPr>
              <a:t>58: </a:t>
            </a:r>
            <a:r>
              <a:rPr lang="es-ES_tradnl" altLang="en-US" sz="2800" dirty="0"/>
              <a:t>¿Vas a la casa después de las clases</a:t>
            </a:r>
            <a:r>
              <a:rPr lang="es-ES_tradnl" altLang="en-US" sz="2800" dirty="0" smtClean="0"/>
              <a:t>?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000" dirty="0" smtClean="0">
                <a:solidFill>
                  <a:srgbClr val="7030A0"/>
                </a:solidFill>
              </a:rPr>
              <a:t>L.O.: To </a:t>
            </a:r>
            <a:r>
              <a:rPr lang="es-ES_tradnl" altLang="en-US" sz="2000" dirty="0" err="1" smtClean="0">
                <a:solidFill>
                  <a:srgbClr val="7030A0"/>
                </a:solidFill>
              </a:rPr>
              <a:t>review</a:t>
            </a:r>
            <a:r>
              <a:rPr lang="es-ES_tradnl" altLang="en-US" sz="2000" dirty="0" smtClean="0">
                <a:solidFill>
                  <a:srgbClr val="7030A0"/>
                </a:solidFill>
              </a:rPr>
              <a:t> </a:t>
            </a:r>
            <a:r>
              <a:rPr lang="es-ES_tradnl" altLang="en-US" sz="2000" dirty="0" err="1" smtClean="0">
                <a:solidFill>
                  <a:srgbClr val="7030A0"/>
                </a:solidFill>
              </a:rPr>
              <a:t>for</a:t>
            </a:r>
            <a:r>
              <a:rPr lang="es-ES_tradnl" altLang="en-US" sz="2000" dirty="0" smtClean="0">
                <a:solidFill>
                  <a:srgbClr val="7030A0"/>
                </a:solidFill>
              </a:rPr>
              <a:t> </a:t>
            </a:r>
            <a:r>
              <a:rPr lang="es-ES_tradnl" altLang="en-US" sz="2000" dirty="0" err="1" smtClean="0">
                <a:solidFill>
                  <a:srgbClr val="7030A0"/>
                </a:solidFill>
              </a:rPr>
              <a:t>the</a:t>
            </a:r>
            <a:r>
              <a:rPr lang="es-ES_tradnl" altLang="en-US" sz="2000" dirty="0" smtClean="0">
                <a:solidFill>
                  <a:srgbClr val="7030A0"/>
                </a:solidFill>
              </a:rPr>
              <a:t> </a:t>
            </a:r>
            <a:r>
              <a:rPr lang="es-ES_tradnl" altLang="en-US" sz="2000" dirty="0" err="1" smtClean="0">
                <a:solidFill>
                  <a:srgbClr val="7030A0"/>
                </a:solidFill>
              </a:rPr>
              <a:t>grammar</a:t>
            </a:r>
            <a:r>
              <a:rPr lang="es-ES_tradnl" altLang="en-US" sz="2000" dirty="0" smtClean="0">
                <a:solidFill>
                  <a:srgbClr val="7030A0"/>
                </a:solidFill>
              </a:rPr>
              <a:t> </a:t>
            </a:r>
            <a:r>
              <a:rPr lang="es-ES_tradnl" altLang="en-US" sz="2000" dirty="0" err="1" smtClean="0">
                <a:solidFill>
                  <a:srgbClr val="7030A0"/>
                </a:solidFill>
              </a:rPr>
              <a:t>Quiz</a:t>
            </a:r>
            <a:endParaRPr lang="es-ES_tradnl" altLang="en-US" sz="2000" dirty="0">
              <a:solidFill>
                <a:srgbClr val="7030A0"/>
              </a:solidFill>
            </a:endParaRP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800" b="1" dirty="0">
                <a:solidFill>
                  <a:srgbClr val="FF0000"/>
                </a:solidFill>
              </a:rPr>
              <a:t>Actividad Inicial</a:t>
            </a:r>
            <a:r>
              <a:rPr lang="es-ES_tradnl" altLang="en-US" sz="2800" b="1" dirty="0" smtClean="0">
                <a:solidFill>
                  <a:srgbClr val="FF0000"/>
                </a:solidFill>
              </a:rPr>
              <a:t>: 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800" b="1" dirty="0">
                <a:solidFill>
                  <a:srgbClr val="FF0000"/>
                </a:solidFill>
              </a:rPr>
              <a:t> </a:t>
            </a:r>
            <a:r>
              <a:rPr lang="es-ES_tradnl" altLang="en-US" sz="2800" b="1" dirty="0" smtClean="0">
                <a:solidFill>
                  <a:srgbClr val="FF0000"/>
                </a:solidFill>
              </a:rPr>
              <a:t> </a:t>
            </a:r>
            <a:r>
              <a:rPr lang="es-ES_tradnl" altLang="en-US" sz="2800" dirty="0" smtClean="0"/>
              <a:t>Nombra </a:t>
            </a:r>
            <a:r>
              <a:rPr lang="es-ES_tradnl" altLang="en-US" sz="2800" dirty="0"/>
              <a:t>las siguientes imágenes:</a:t>
            </a:r>
          </a:p>
          <a:p>
            <a:pPr marL="609600" indent="-609600">
              <a:lnSpc>
                <a:spcPct val="90000"/>
              </a:lnSpc>
            </a:pPr>
            <a:endParaRPr lang="es-ES_tradnl" altLang="en-US" sz="2800" dirty="0"/>
          </a:p>
          <a:p>
            <a:pPr marL="609600" indent="-609600">
              <a:lnSpc>
                <a:spcPct val="90000"/>
              </a:lnSpc>
            </a:pPr>
            <a:endParaRPr lang="es-ES_tradnl" altLang="en-US" sz="2800" dirty="0"/>
          </a:p>
          <a:p>
            <a:pPr marL="609600" indent="-609600">
              <a:lnSpc>
                <a:spcPct val="90000"/>
              </a:lnSpc>
            </a:pPr>
            <a:endParaRPr lang="es-ES_tradnl" altLang="en-US" sz="2800" dirty="0"/>
          </a:p>
          <a:p>
            <a:pPr marL="609600" indent="-609600">
              <a:lnSpc>
                <a:spcPct val="90000"/>
              </a:lnSpc>
            </a:pPr>
            <a:endParaRPr lang="es-ES_tradnl" altLang="en-US" sz="2800" dirty="0"/>
          </a:p>
          <a:p>
            <a:pPr marL="609600" indent="-609600">
              <a:lnSpc>
                <a:spcPct val="90000"/>
              </a:lnSpc>
            </a:pPr>
            <a:endParaRPr lang="es-ES_tradnl" altLang="en-US" sz="2800" dirty="0"/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endParaRPr lang="es-ES_tradnl" altLang="en-US" sz="2800" dirty="0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48000"/>
            <a:ext cx="2466975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5725" y="3990975"/>
            <a:ext cx="1438275" cy="2867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3124200"/>
            <a:ext cx="1752600" cy="146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2" name="Picture 1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4724400"/>
            <a:ext cx="15240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65" name="Line 17"/>
          <p:cNvSpPr>
            <a:spLocks noChangeShapeType="1"/>
          </p:cNvSpPr>
          <p:nvPr/>
        </p:nvSpPr>
        <p:spPr bwMode="auto">
          <a:xfrm flipH="1">
            <a:off x="1295400" y="5334000"/>
            <a:ext cx="10668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7" name="Line 19"/>
          <p:cNvSpPr>
            <a:spLocks noChangeShapeType="1"/>
          </p:cNvSpPr>
          <p:nvPr/>
        </p:nvSpPr>
        <p:spPr bwMode="auto">
          <a:xfrm flipV="1">
            <a:off x="2438400" y="6019800"/>
            <a:ext cx="12192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" name="Text Box 21"/>
          <p:cNvSpPr txBox="1">
            <a:spLocks noChangeArrowheads="1"/>
          </p:cNvSpPr>
          <p:nvPr/>
        </p:nvSpPr>
        <p:spPr bwMode="auto">
          <a:xfrm>
            <a:off x="2711450" y="4129088"/>
            <a:ext cx="9842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/>
              <a:t>(Verbo)</a:t>
            </a:r>
          </a:p>
        </p:txBody>
      </p:sp>
      <p:sp>
        <p:nvSpPr>
          <p:cNvPr id="2070" name="Text Box 22"/>
          <p:cNvSpPr txBox="1">
            <a:spLocks noChangeArrowheads="1"/>
          </p:cNvSpPr>
          <p:nvPr/>
        </p:nvSpPr>
        <p:spPr bwMode="auto">
          <a:xfrm>
            <a:off x="1371600" y="5043488"/>
            <a:ext cx="9842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 dirty="0"/>
              <a:t>(</a:t>
            </a:r>
            <a:r>
              <a:rPr lang="en-US" altLang="en-US" b="1" dirty="0" err="1"/>
              <a:t>Verbo</a:t>
            </a:r>
            <a:r>
              <a:rPr lang="en-US" altLang="en-US" b="1" dirty="0"/>
              <a:t>)</a:t>
            </a:r>
          </a:p>
        </p:txBody>
      </p:sp>
      <p:sp>
        <p:nvSpPr>
          <p:cNvPr id="2071" name="Text Box 23"/>
          <p:cNvSpPr txBox="1">
            <a:spLocks noChangeArrowheads="1"/>
          </p:cNvSpPr>
          <p:nvPr/>
        </p:nvSpPr>
        <p:spPr bwMode="auto">
          <a:xfrm>
            <a:off x="2971800" y="6491288"/>
            <a:ext cx="9842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/>
              <a:t>(Verbo)</a:t>
            </a:r>
          </a:p>
        </p:txBody>
      </p:sp>
      <p:sp>
        <p:nvSpPr>
          <p:cNvPr id="2072" name="Line 24"/>
          <p:cNvSpPr>
            <a:spLocks noChangeShapeType="1"/>
          </p:cNvSpPr>
          <p:nvPr/>
        </p:nvSpPr>
        <p:spPr bwMode="auto">
          <a:xfrm flipV="1">
            <a:off x="6781800" y="3657600"/>
            <a:ext cx="533400" cy="762000"/>
          </a:xfrm>
          <a:prstGeom prst="lin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 type="triangl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074" name="Text Box 26"/>
          <p:cNvSpPr txBox="1">
            <a:spLocks noChangeArrowheads="1"/>
          </p:cNvSpPr>
          <p:nvPr/>
        </p:nvSpPr>
        <p:spPr bwMode="auto">
          <a:xfrm>
            <a:off x="7848600" y="3154363"/>
            <a:ext cx="60960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  <a:sym typeface="Wingdings" pitchFamily="2" charset="2"/>
              </a:rPr>
              <a:t></a:t>
            </a: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 </a:t>
            </a:r>
          </a:p>
        </p:txBody>
      </p:sp>
      <p:sp>
        <p:nvSpPr>
          <p:cNvPr id="2075" name="Text Box 27"/>
          <p:cNvSpPr txBox="1">
            <a:spLocks noChangeArrowheads="1"/>
          </p:cNvSpPr>
          <p:nvPr/>
        </p:nvSpPr>
        <p:spPr bwMode="auto">
          <a:xfrm>
            <a:off x="6858000" y="3687763"/>
            <a:ext cx="60960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  <a:sym typeface="Wingdings" pitchFamily="2" charset="2"/>
              </a:rPr>
              <a:t>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2076" name="Text Box 28"/>
          <p:cNvSpPr txBox="1">
            <a:spLocks noChangeArrowheads="1"/>
          </p:cNvSpPr>
          <p:nvPr/>
        </p:nvSpPr>
        <p:spPr bwMode="auto">
          <a:xfrm>
            <a:off x="7467600" y="5287963"/>
            <a:ext cx="60960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  <a:sym typeface="Wingdings" pitchFamily="2" charset="2"/>
              </a:rPr>
              <a:t></a:t>
            </a: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 </a:t>
            </a:r>
          </a:p>
        </p:txBody>
      </p:sp>
      <p:sp>
        <p:nvSpPr>
          <p:cNvPr id="2077" name="Text Box 29"/>
          <p:cNvSpPr txBox="1">
            <a:spLocks noChangeArrowheads="1"/>
          </p:cNvSpPr>
          <p:nvPr/>
        </p:nvSpPr>
        <p:spPr bwMode="auto">
          <a:xfrm>
            <a:off x="7848600" y="5973763"/>
            <a:ext cx="60960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  <a:sym typeface="Wingdings" pitchFamily="2" charset="2"/>
              </a:rPr>
              <a:t></a:t>
            </a: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 </a:t>
            </a:r>
          </a:p>
        </p:txBody>
      </p:sp>
      <p:sp>
        <p:nvSpPr>
          <p:cNvPr id="2082" name="Text Box 34"/>
          <p:cNvSpPr txBox="1">
            <a:spLocks noChangeArrowheads="1"/>
          </p:cNvSpPr>
          <p:nvPr/>
        </p:nvSpPr>
        <p:spPr bwMode="auto">
          <a:xfrm>
            <a:off x="990600" y="3048000"/>
            <a:ext cx="609600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200" b="1">
                <a:latin typeface="Verdana" pitchFamily="34" charset="0"/>
              </a:rPr>
              <a:t>1.</a:t>
            </a:r>
            <a:r>
              <a:rPr lang="es-ES_tradnl" altLang="en-US" sz="2200" b="1">
                <a:solidFill>
                  <a:srgbClr val="0000FF"/>
                </a:solidFill>
                <a:latin typeface="Verdana" pitchFamily="34" charset="0"/>
              </a:rPr>
              <a:t> </a:t>
            </a:r>
          </a:p>
        </p:txBody>
      </p:sp>
      <p:sp>
        <p:nvSpPr>
          <p:cNvPr id="2083" name="Text Box 35"/>
          <p:cNvSpPr txBox="1">
            <a:spLocks noChangeArrowheads="1"/>
          </p:cNvSpPr>
          <p:nvPr/>
        </p:nvSpPr>
        <p:spPr bwMode="auto">
          <a:xfrm>
            <a:off x="3352800" y="4525963"/>
            <a:ext cx="60960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200" b="1">
                <a:latin typeface="Verdana" pitchFamily="34" charset="0"/>
              </a:rPr>
              <a:t>2.</a:t>
            </a:r>
            <a:r>
              <a:rPr lang="es-ES_tradnl" altLang="en-US" sz="2200" b="1">
                <a:solidFill>
                  <a:srgbClr val="0000FF"/>
                </a:solidFill>
                <a:latin typeface="Verdana" pitchFamily="34" charset="0"/>
              </a:rPr>
              <a:t> </a:t>
            </a:r>
          </a:p>
        </p:txBody>
      </p:sp>
      <p:sp>
        <p:nvSpPr>
          <p:cNvPr id="2084" name="Text Box 36"/>
          <p:cNvSpPr txBox="1">
            <a:spLocks noChangeArrowheads="1"/>
          </p:cNvSpPr>
          <p:nvPr/>
        </p:nvSpPr>
        <p:spPr bwMode="auto">
          <a:xfrm>
            <a:off x="838200" y="5257800"/>
            <a:ext cx="609600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200" b="1">
                <a:latin typeface="Verdana" pitchFamily="34" charset="0"/>
              </a:rPr>
              <a:t>3.</a:t>
            </a:r>
            <a:r>
              <a:rPr lang="es-ES_tradnl" altLang="en-US" sz="2200" b="1">
                <a:solidFill>
                  <a:srgbClr val="0000FF"/>
                </a:solidFill>
                <a:latin typeface="Verdana" pitchFamily="34" charset="0"/>
              </a:rPr>
              <a:t> </a:t>
            </a:r>
          </a:p>
        </p:txBody>
      </p:sp>
      <p:sp>
        <p:nvSpPr>
          <p:cNvPr id="2085" name="Text Box 37"/>
          <p:cNvSpPr txBox="1">
            <a:spLocks noChangeArrowheads="1"/>
          </p:cNvSpPr>
          <p:nvPr/>
        </p:nvSpPr>
        <p:spPr bwMode="auto">
          <a:xfrm>
            <a:off x="3581400" y="5867400"/>
            <a:ext cx="609600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200" b="1">
                <a:latin typeface="Verdana" pitchFamily="34" charset="0"/>
              </a:rPr>
              <a:t>4.</a:t>
            </a:r>
            <a:r>
              <a:rPr lang="es-ES_tradnl" altLang="en-US" sz="2200" b="1">
                <a:solidFill>
                  <a:srgbClr val="0000FF"/>
                </a:solidFill>
                <a:latin typeface="Verdana" pitchFamily="34" charset="0"/>
              </a:rPr>
              <a:t> </a:t>
            </a:r>
          </a:p>
        </p:txBody>
      </p:sp>
      <p:sp>
        <p:nvSpPr>
          <p:cNvPr id="2086" name="Text Box 38"/>
          <p:cNvSpPr txBox="1">
            <a:spLocks noChangeArrowheads="1"/>
          </p:cNvSpPr>
          <p:nvPr/>
        </p:nvSpPr>
        <p:spPr bwMode="auto">
          <a:xfrm>
            <a:off x="8153400" y="2849563"/>
            <a:ext cx="60960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200" b="1" dirty="0">
                <a:latin typeface="Verdana" pitchFamily="34" charset="0"/>
              </a:rPr>
              <a:t>5.</a:t>
            </a: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 </a:t>
            </a:r>
          </a:p>
        </p:txBody>
      </p:sp>
      <p:sp>
        <p:nvSpPr>
          <p:cNvPr id="2087" name="Text Box 39"/>
          <p:cNvSpPr txBox="1">
            <a:spLocks noChangeArrowheads="1"/>
          </p:cNvSpPr>
          <p:nvPr/>
        </p:nvSpPr>
        <p:spPr bwMode="auto">
          <a:xfrm>
            <a:off x="6553200" y="3680122"/>
            <a:ext cx="60960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200" b="1" dirty="0">
                <a:latin typeface="Verdana" pitchFamily="34" charset="0"/>
              </a:rPr>
              <a:t>6.</a:t>
            </a: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 </a:t>
            </a:r>
          </a:p>
        </p:txBody>
      </p:sp>
      <p:sp>
        <p:nvSpPr>
          <p:cNvPr id="2088" name="Text Box 40"/>
          <p:cNvSpPr txBox="1">
            <a:spLocks noChangeArrowheads="1"/>
          </p:cNvSpPr>
          <p:nvPr/>
        </p:nvSpPr>
        <p:spPr bwMode="auto">
          <a:xfrm>
            <a:off x="7315200" y="5059363"/>
            <a:ext cx="60960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200" b="1">
                <a:latin typeface="Verdana" pitchFamily="34" charset="0"/>
              </a:rPr>
              <a:t>7.</a:t>
            </a:r>
            <a:r>
              <a:rPr lang="es-ES_tradnl" altLang="en-US" sz="2200" b="1">
                <a:solidFill>
                  <a:srgbClr val="0000FF"/>
                </a:solidFill>
                <a:latin typeface="Verdana" pitchFamily="34" charset="0"/>
              </a:rPr>
              <a:t> </a:t>
            </a:r>
          </a:p>
        </p:txBody>
      </p:sp>
      <p:sp>
        <p:nvSpPr>
          <p:cNvPr id="2089" name="Text Box 41"/>
          <p:cNvSpPr txBox="1">
            <a:spLocks noChangeArrowheads="1"/>
          </p:cNvSpPr>
          <p:nvPr/>
        </p:nvSpPr>
        <p:spPr bwMode="auto">
          <a:xfrm>
            <a:off x="7620000" y="5943600"/>
            <a:ext cx="609600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200" b="1" dirty="0">
                <a:latin typeface="Verdana" pitchFamily="34" charset="0"/>
              </a:rPr>
              <a:t>8.</a:t>
            </a: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70" t="-788" r="19223" b="16034"/>
          <a:stretch/>
        </p:blipFill>
        <p:spPr bwMode="auto">
          <a:xfrm>
            <a:off x="0" y="24581"/>
            <a:ext cx="9044391" cy="6681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5410200" y="304800"/>
            <a:ext cx="3581400" cy="10668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b="1" kern="0" dirty="0" err="1" smtClean="0">
                <a:solidFill>
                  <a:srgbClr val="FF0000"/>
                </a:solidFill>
              </a:rPr>
              <a:t>Practica</a:t>
            </a:r>
            <a:endParaRPr lang="en-US" altLang="en-US" b="1" kern="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295400"/>
            <a:ext cx="9191875" cy="95410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B050"/>
                </a:solidFill>
              </a:rPr>
              <a:t>I- </a:t>
            </a:r>
            <a:r>
              <a:rPr lang="en-US" sz="2800" dirty="0" smtClean="0"/>
              <a:t>COPY and complete each sentence with a vocabulary </a:t>
            </a:r>
          </a:p>
          <a:p>
            <a:r>
              <a:rPr lang="en-US" sz="2800" dirty="0" smtClean="0"/>
              <a:t>word that makes sense.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389026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66" t="6703" r="18170" b="19184"/>
          <a:stretch/>
        </p:blipFill>
        <p:spPr bwMode="auto">
          <a:xfrm>
            <a:off x="-45720" y="0"/>
            <a:ext cx="9265920" cy="5897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-76200" y="1066800"/>
            <a:ext cx="9242980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solidFill>
                  <a:srgbClr val="00B050"/>
                </a:solidFill>
              </a:rPr>
              <a:t>I- </a:t>
            </a:r>
            <a:r>
              <a:rPr lang="en-US" sz="2200" b="1" dirty="0" smtClean="0"/>
              <a:t>COPY &amp; complete the definition with a choice from the word box.</a:t>
            </a:r>
            <a:endParaRPr lang="en-US" sz="2200" b="1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5105400" y="381000"/>
            <a:ext cx="3581400" cy="6858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endParaRPr lang="en-US" altLang="en-US" sz="2800" b="1" kern="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38200" y="1466910"/>
            <a:ext cx="7467600" cy="923330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endParaRPr lang="en-US" dirty="0">
              <a:solidFill>
                <a:srgbClr val="0000FF"/>
              </a:solidFill>
            </a:endParaRPr>
          </a:p>
          <a:p>
            <a:endParaRPr lang="en-US" dirty="0" smtClean="0">
              <a:solidFill>
                <a:srgbClr val="0000FF"/>
              </a:solidFill>
            </a:endParaRPr>
          </a:p>
          <a:p>
            <a:endParaRPr 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49698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534400" cy="3886200"/>
          </a:xfrm>
        </p:spPr>
        <p:txBody>
          <a:bodyPr/>
          <a:lstStyle/>
          <a:p>
            <a:r>
              <a:rPr lang="en-US" dirty="0" smtClean="0"/>
              <a:t>WORKBOOK:</a:t>
            </a:r>
          </a:p>
          <a:p>
            <a:pPr lvl="1"/>
            <a:r>
              <a:rPr lang="en-US" dirty="0" err="1" smtClean="0"/>
              <a:t>Completa</a:t>
            </a:r>
            <a:r>
              <a:rPr lang="en-US" dirty="0" smtClean="0"/>
              <a:t> p. 3.3</a:t>
            </a:r>
          </a:p>
          <a:p>
            <a:r>
              <a:rPr lang="en-US" dirty="0" smtClean="0"/>
              <a:t>QUIZ </a:t>
            </a:r>
            <a:r>
              <a:rPr lang="en-US" dirty="0" smtClean="0"/>
              <a:t>1/2: </a:t>
            </a:r>
            <a:r>
              <a:rPr lang="en-US" dirty="0" smtClean="0"/>
              <a:t>CAP. 3 is on </a:t>
            </a:r>
            <a:r>
              <a:rPr lang="en-US" dirty="0" smtClean="0"/>
              <a:t>WEDNESDAY</a:t>
            </a:r>
            <a:r>
              <a:rPr lang="en-US" dirty="0" smtClean="0"/>
              <a:t>, APRIL </a:t>
            </a:r>
            <a:r>
              <a:rPr lang="en-US" dirty="0" smtClean="0"/>
              <a:t>18!</a:t>
            </a:r>
            <a:endParaRPr lang="en-US" dirty="0" smtClean="0"/>
          </a:p>
          <a:p>
            <a:pPr lvl="1"/>
            <a:r>
              <a:rPr lang="en-US" dirty="0" smtClean="0"/>
              <a:t>Study school vocabulary and verbs p. 92-93 (textbook)</a:t>
            </a:r>
          </a:p>
          <a:p>
            <a:pPr marL="457200" lvl="1" indent="0">
              <a:buNone/>
            </a:pPr>
            <a:endParaRPr lang="en-US" dirty="0" smtClean="0"/>
          </a:p>
          <a:p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152400"/>
            <a:ext cx="8229600" cy="1371600"/>
          </a:xfrm>
        </p:spPr>
        <p:txBody>
          <a:bodyPr/>
          <a:lstStyle/>
          <a:p>
            <a:pPr algn="ctr"/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58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486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Art Class">
  <a:themeElements>
    <a:clrScheme name="Art Class 6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0C0C0"/>
      </a:accent1>
      <a:accent2>
        <a:srgbClr val="0066FF"/>
      </a:accent2>
      <a:accent3>
        <a:srgbClr val="FFFFFF"/>
      </a:accent3>
      <a:accent4>
        <a:srgbClr val="000000"/>
      </a:accent4>
      <a:accent5>
        <a:srgbClr val="DCDCDC"/>
      </a:accent5>
      <a:accent6>
        <a:srgbClr val="005CE7"/>
      </a:accent6>
      <a:hlink>
        <a:srgbClr val="FF0000"/>
      </a:hlink>
      <a:folHlink>
        <a:srgbClr val="009900"/>
      </a:folHlink>
    </a:clrScheme>
    <a:fontScheme name="Art Clas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rt Class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 Class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6327</TotalTime>
  <Words>129</Words>
  <Application>Microsoft Office PowerPoint</Application>
  <PresentationFormat>On-screen Show (4:3)</PresentationFormat>
  <Paragraphs>36</Paragraphs>
  <Slides>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Pixel</vt:lpstr>
      <vt:lpstr>Art Class</vt:lpstr>
      <vt:lpstr>Me llamo_______________ Clase 602  La fecha es el 10 de abril del 2018</vt:lpstr>
      <vt:lpstr>PowerPoint Presentation</vt:lpstr>
      <vt:lpstr>PowerPoint Presentation</vt:lpstr>
      <vt:lpstr>Tarea # 58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llamo_______________ Clase 8 IM La fecha es el 28 de septiembre del 2010</dc:title>
  <dc:creator>Helen Zumaeta</dc:creator>
  <cp:lastModifiedBy>Helen Zumaeta</cp:lastModifiedBy>
  <cp:revision>70</cp:revision>
  <cp:lastPrinted>2016-04-13T15:48:47Z</cp:lastPrinted>
  <dcterms:created xsi:type="dcterms:W3CDTF">2010-09-28T01:40:48Z</dcterms:created>
  <dcterms:modified xsi:type="dcterms:W3CDTF">2018-04-10T20:31:31Z</dcterms:modified>
</cp:coreProperties>
</file>